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55"/>
  </p:notesMasterIdLst>
  <p:handoutMasterIdLst>
    <p:handoutMasterId r:id="rId56"/>
  </p:handoutMasterIdLst>
  <p:sldIdLst>
    <p:sldId id="271" r:id="rId2"/>
    <p:sldId id="291" r:id="rId3"/>
    <p:sldId id="283" r:id="rId4"/>
    <p:sldId id="295" r:id="rId5"/>
    <p:sldId id="334" r:id="rId6"/>
    <p:sldId id="327" r:id="rId7"/>
    <p:sldId id="328" r:id="rId8"/>
    <p:sldId id="331" r:id="rId9"/>
    <p:sldId id="333" r:id="rId10"/>
    <p:sldId id="336" r:id="rId11"/>
    <p:sldId id="344" r:id="rId12"/>
    <p:sldId id="345" r:id="rId13"/>
    <p:sldId id="332" r:id="rId14"/>
    <p:sldId id="335" r:id="rId15"/>
    <p:sldId id="329" r:id="rId16"/>
    <p:sldId id="330" r:id="rId17"/>
    <p:sldId id="338" r:id="rId18"/>
    <p:sldId id="337" r:id="rId19"/>
    <p:sldId id="340" r:id="rId20"/>
    <p:sldId id="339" r:id="rId21"/>
    <p:sldId id="341" r:id="rId22"/>
    <p:sldId id="342" r:id="rId23"/>
    <p:sldId id="343" r:id="rId24"/>
    <p:sldId id="298" r:id="rId25"/>
    <p:sldId id="300" r:id="rId26"/>
    <p:sldId id="299" r:id="rId27"/>
    <p:sldId id="302" r:id="rId28"/>
    <p:sldId id="303" r:id="rId29"/>
    <p:sldId id="304" r:id="rId30"/>
    <p:sldId id="284" r:id="rId31"/>
    <p:sldId id="307" r:id="rId32"/>
    <p:sldId id="305" r:id="rId33"/>
    <p:sldId id="285" r:id="rId34"/>
    <p:sldId id="308" r:id="rId35"/>
    <p:sldId id="310" r:id="rId36"/>
    <p:sldId id="311" r:id="rId37"/>
    <p:sldId id="294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319" r:id="rId46"/>
    <p:sldId id="320" r:id="rId47"/>
    <p:sldId id="325" r:id="rId48"/>
    <p:sldId id="326" r:id="rId49"/>
    <p:sldId id="287" r:id="rId50"/>
    <p:sldId id="321" r:id="rId51"/>
    <p:sldId id="322" r:id="rId52"/>
    <p:sldId id="323" r:id="rId53"/>
    <p:sldId id="290" r:id="rId54"/>
  </p:sldIdLst>
  <p:sldSz cx="9144000" cy="6858000" type="screen4x3"/>
  <p:notesSz cx="6858000" cy="9144000"/>
  <p:embeddedFontLst>
    <p:embeddedFont>
      <p:font typeface="나눔바른고딕" panose="020B0600000101010101" charset="-127"/>
      <p:regular r:id="rId57"/>
      <p:bold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Ebrima" panose="02000000000000000000" pitchFamily="2" charset="0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EA36"/>
    <a:srgbClr val="9781F3"/>
    <a:srgbClr val="B9ABF7"/>
    <a:srgbClr val="99C8EF"/>
    <a:srgbClr val="FFAFAF"/>
    <a:srgbClr val="FFC247"/>
    <a:srgbClr val="9DF151"/>
    <a:srgbClr val="8DA5F3"/>
    <a:srgbClr val="8997FF"/>
    <a:srgbClr val="9EF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45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10</a:t>
            </a:r>
            <a:r>
              <a:rPr lang="ko-KR" altLang="en-US" dirty="0" smtClean="0"/>
              <a:t>년간 누적 작가 변화추이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작가 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2008년</c:v>
                </c:pt>
                <c:pt idx="1">
                  <c:v>2009년</c:v>
                </c:pt>
                <c:pt idx="2">
                  <c:v>2010년</c:v>
                </c:pt>
                <c:pt idx="3">
                  <c:v>2011년</c:v>
                </c:pt>
                <c:pt idx="4">
                  <c:v>2012년</c:v>
                </c:pt>
                <c:pt idx="5">
                  <c:v>2013년</c:v>
                </c:pt>
                <c:pt idx="6">
                  <c:v>2014년</c:v>
                </c:pt>
                <c:pt idx="7">
                  <c:v>2015년</c:v>
                </c:pt>
                <c:pt idx="8">
                  <c:v>2016년</c:v>
                </c:pt>
                <c:pt idx="9">
                  <c:v>2017년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118</c:v>
                </c:pt>
                <c:pt idx="1">
                  <c:v>195</c:v>
                </c:pt>
                <c:pt idx="2">
                  <c:v>293</c:v>
                </c:pt>
                <c:pt idx="3">
                  <c:v>426</c:v>
                </c:pt>
                <c:pt idx="4">
                  <c:v>510</c:v>
                </c:pt>
                <c:pt idx="5">
                  <c:v>770</c:v>
                </c:pt>
                <c:pt idx="6">
                  <c:v>1249</c:v>
                </c:pt>
                <c:pt idx="7">
                  <c:v>2199</c:v>
                </c:pt>
                <c:pt idx="8">
                  <c:v>3424</c:v>
                </c:pt>
                <c:pt idx="9">
                  <c:v>4557</c:v>
                </c:pt>
              </c:numCache>
            </c:numRef>
          </c:val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55105576"/>
        <c:axId val="655099696"/>
      </c:barChart>
      <c:catAx>
        <c:axId val="655105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5099696"/>
        <c:crosses val="autoZero"/>
        <c:auto val="1"/>
        <c:lblAlgn val="ctr"/>
        <c:lblOffset val="100"/>
        <c:noMultiLvlLbl val="0"/>
      </c:catAx>
      <c:valAx>
        <c:axId val="65509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5105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C5480-8EB3-4184-93C1-87046DB0E178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30273-80A9-41B3-90DF-8D6464E23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6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웹툰시장에서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OSMU </a:t>
            </a:r>
            <a:r>
              <a:rPr lang="ko-KR" altLang="en-US" dirty="0" smtClean="0"/>
              <a:t>시장이 차지하는 비율이 빠른 속도로 증가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0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웹툰시장에서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OSMU </a:t>
            </a:r>
            <a:r>
              <a:rPr lang="ko-KR" altLang="en-US" dirty="0" smtClean="0"/>
              <a:t>시장이 차지하는 비율이 빠른 속도로 증가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5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전체 </a:t>
            </a:r>
            <a:r>
              <a:rPr lang="ko-KR" altLang="en-US" dirty="0" err="1" smtClean="0"/>
              <a:t>웹툰시장에서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OSMU </a:t>
            </a:r>
            <a:r>
              <a:rPr lang="ko-KR" altLang="en-US" dirty="0" smtClean="0"/>
              <a:t>시장이 차지하는 비율이 빠른 속도로 증가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http://www.dailytw.kr/news/articleView.html?idxno=19002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9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590" y="2385460"/>
            <a:ext cx="879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성공하는 </a:t>
            </a:r>
            <a:r>
              <a:rPr lang="ko-KR" altLang="en-US" sz="32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웹툰작가가</a:t>
            </a:r>
            <a:r>
              <a:rPr lang="ko-KR" altLang="en-US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되기 위한 요인 분석</a:t>
            </a:r>
            <a:endParaRPr lang="ko-KR" altLang="en-US" sz="32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73992" y="5477774"/>
            <a:ext cx="202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/>
              <a:t>주민기</a:t>
            </a:r>
            <a:endParaRPr lang="ko-KR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해외수출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100" name="Picture 4" descr="http://kpenews.com/Files/4/News/202009/2484_202009071446195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2" y="1556147"/>
            <a:ext cx="5172920" cy="38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cdn.bizwatch.co.kr/news/photo/2020/04/22/58a1e6d749ce88e5a67c2e952de1b6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657" y="2007719"/>
            <a:ext cx="3938835" cy="31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8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해외수출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C1DC980-62FF-4C14-9B95-7758FE460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7" y="1761639"/>
            <a:ext cx="4689930" cy="4469859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1EA506FE-EA18-4EF5-B517-04BBF077A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39" y="1860860"/>
            <a:ext cx="3102650" cy="427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인기 상승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AAE9343-633A-46E7-A1D4-D6B93573CABD}"/>
              </a:ext>
            </a:extLst>
          </p:cNvPr>
          <p:cNvSpPr txBox="1"/>
          <p:nvPr/>
        </p:nvSpPr>
        <p:spPr>
          <a:xfrm>
            <a:off x="4318970" y="4216469"/>
            <a:ext cx="4765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웹툰 </a:t>
            </a:r>
            <a:r>
              <a:rPr lang="ko-KR" altLang="en-US" dirty="0" err="1"/>
              <a:t>작가들에대한</a:t>
            </a:r>
            <a:r>
              <a:rPr lang="ko-KR" altLang="en-US" dirty="0"/>
              <a:t> 시각이 달라지고 연봉 또한 높아진 만큼 최근 희망직업에 대한 순위가</a:t>
            </a:r>
            <a:r>
              <a:rPr lang="en-US" altLang="ko-KR" dirty="0"/>
              <a:t> </a:t>
            </a:r>
            <a:r>
              <a:rPr lang="ko-KR" altLang="en-US" dirty="0"/>
              <a:t>높아졌으며 </a:t>
            </a:r>
            <a:r>
              <a:rPr lang="en-US" altLang="ko-KR" b="1" dirty="0"/>
              <a:t>‘</a:t>
            </a:r>
            <a:r>
              <a:rPr lang="ko-KR" altLang="en-US" b="1" dirty="0"/>
              <a:t>웹툰 최강자전</a:t>
            </a:r>
            <a:r>
              <a:rPr lang="en-US" altLang="ko-KR" b="1" dirty="0"/>
              <a:t>‘, ‘</a:t>
            </a:r>
            <a:r>
              <a:rPr lang="ko-KR" altLang="en-US" b="1" dirty="0"/>
              <a:t>네이버 베스트도전</a:t>
            </a:r>
            <a:r>
              <a:rPr lang="en-US" altLang="ko-KR" b="1" dirty="0"/>
              <a:t>’</a:t>
            </a:r>
            <a:r>
              <a:rPr lang="en-US" altLang="ko-KR" dirty="0"/>
              <a:t> </a:t>
            </a:r>
            <a:r>
              <a:rPr lang="ko-KR" altLang="en-US" dirty="0"/>
              <a:t>등의 다양한 플랫폼이 활성화되고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C6F1109-FC37-4BD6-AD55-4CD345A33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6" y="1712314"/>
            <a:ext cx="3949994" cy="4789070"/>
          </a:xfrm>
          <a:prstGeom prst="rect">
            <a:avLst/>
          </a:prstGeom>
        </p:spPr>
      </p:pic>
      <p:pic>
        <p:nvPicPr>
          <p:cNvPr id="14" name="그림 13" descr="시계이(가) 표시된 사진&#10;&#10;자동 생성된 설명">
            <a:extLst>
              <a:ext uri="{FF2B5EF4-FFF2-40B4-BE49-F238E27FC236}">
                <a16:creationId xmlns:a16="http://schemas.microsoft.com/office/drawing/2014/main" xmlns="" id="{97433E15-A03E-470E-ADF4-C2F90C09D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62" y="536647"/>
            <a:ext cx="3631294" cy="32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0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누적 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A27A35C8-BD1C-4351-8448-5A1137250E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16" y="1664081"/>
            <a:ext cx="6389669" cy="51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작가 수의 변화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580866076"/>
              </p:ext>
            </p:extLst>
          </p:nvPr>
        </p:nvGraphicFramePr>
        <p:xfrm>
          <a:off x="541612" y="1694361"/>
          <a:ext cx="7906344" cy="4102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4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현실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1" y="1823207"/>
            <a:ext cx="8787384" cy="34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6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1800" b="0" i="0" u="none" strike="noStrike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ㅇㅇㅇㅇ</a:t>
            </a: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어떻게 하면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웹툰작가로서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성공할 수 있을까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?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9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WEBTOON)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8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67" y="1556147"/>
            <a:ext cx="541209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1800" b="0" i="0" u="none" strike="noStrike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480</a:t>
            </a:r>
            <a:r>
              <a:rPr lang="ko-KR" altLang="en-US" sz="1800" b="0" i="0" u="none" strike="noStrike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2021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년에 최신 업데이트 된 베스트 도전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작품수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06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6951" y="1403188"/>
            <a:ext cx="415199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b="1" spc="300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INDEX</a:t>
            </a:r>
            <a:endParaRPr lang="ko-KR" altLang="en-US" sz="4000" b="1" spc="3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10740" y="2233584"/>
            <a:ext cx="7560000" cy="15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814487" y="2820216"/>
            <a:ext cx="3092871" cy="1567615"/>
            <a:chOff x="846161" y="1522955"/>
            <a:chExt cx="4577544" cy="1567615"/>
          </a:xfrm>
        </p:grpSpPr>
        <p:grpSp>
          <p:nvGrpSpPr>
            <p:cNvPr id="30" name="그룹 29"/>
            <p:cNvGrpSpPr/>
            <p:nvPr/>
          </p:nvGrpSpPr>
          <p:grpSpPr>
            <a:xfrm>
              <a:off x="846161" y="1522955"/>
              <a:ext cx="4577544" cy="1567615"/>
              <a:chOff x="1103106" y="900752"/>
              <a:chExt cx="4577544" cy="156761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001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89101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dirty="0" err="1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현황</a:t>
                </a:r>
                <a:endParaRPr lang="en-US" altLang="ko-KR" sz="18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26500" y="1298816"/>
                <a:ext cx="2790296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웹툰이</a:t>
                </a:r>
                <a:r>
                  <a:rPr lang="ko-KR" altLang="en-US" sz="1400" dirty="0" err="1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란</a:t>
                </a:r>
                <a:r>
                  <a:rPr lang="en-US" altLang="ko-KR" sz="1400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sz="1400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성장배경</a:t>
                </a:r>
                <a:endParaRPr lang="en-US" altLang="ko-KR" sz="1400" dirty="0" smtClean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sz="1400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성장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</a:t>
                </a:r>
                <a:r>
                  <a:rPr lang="ko-KR" altLang="en-US" sz="1400" dirty="0" err="1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</a:t>
                </a:r>
                <a:r>
                  <a:rPr lang="ko-KR" altLang="en-US" sz="1400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현황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sz="1400" dirty="0" smtClean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수출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31" name="직선 연결선 30"/>
            <p:cNvCxnSpPr/>
            <p:nvPr/>
          </p:nvCxnSpPr>
          <p:spPr>
            <a:xfrm>
              <a:off x="1436908" y="1686282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22457" y="4495832"/>
            <a:ext cx="3084848" cy="1567615"/>
            <a:chOff x="844186" y="2637230"/>
            <a:chExt cx="4565669" cy="1567615"/>
          </a:xfrm>
        </p:grpSpPr>
        <p:grpSp>
          <p:nvGrpSpPr>
            <p:cNvPr id="37" name="그룹 36"/>
            <p:cNvGrpSpPr/>
            <p:nvPr/>
          </p:nvGrpSpPr>
          <p:grpSpPr>
            <a:xfrm>
              <a:off x="844186" y="2637230"/>
              <a:ext cx="4565669" cy="1567615"/>
              <a:chOff x="1103106" y="900752"/>
              <a:chExt cx="4565669" cy="1567615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003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77226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sz="18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한류의 국내외 인식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214624" y="1298816"/>
                <a:ext cx="307037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한국 이미지 평가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국가 이미지 영향 요인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일본 내 한류 관심도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ko-KR" altLang="en-US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90DBF334-34A4-467D-9E0E-13E237648989}"/>
              </a:ext>
            </a:extLst>
          </p:cNvPr>
          <p:cNvGrpSpPr/>
          <p:nvPr/>
        </p:nvGrpSpPr>
        <p:grpSpPr>
          <a:xfrm>
            <a:off x="5277869" y="2820216"/>
            <a:ext cx="3092871" cy="921284"/>
            <a:chOff x="846161" y="1522955"/>
            <a:chExt cx="4577544" cy="92128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xmlns="" id="{BE70CAAB-0983-43B4-BBFF-BB3E7B20D633}"/>
                </a:ext>
              </a:extLst>
            </p:cNvPr>
            <p:cNvGrpSpPr/>
            <p:nvPr/>
          </p:nvGrpSpPr>
          <p:grpSpPr>
            <a:xfrm>
              <a:off x="846161" y="1522955"/>
              <a:ext cx="4577544" cy="921284"/>
              <a:chOff x="1103106" y="900752"/>
              <a:chExt cx="4577544" cy="92128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0E870301-415D-453B-89F5-F280E4D0329F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002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BB083493-F1C8-4176-80CB-04408A7410CA}"/>
                  </a:ext>
                </a:extLst>
              </p:cNvPr>
              <p:cNvSpPr txBox="1"/>
              <p:nvPr/>
            </p:nvSpPr>
            <p:spPr>
              <a:xfrm>
                <a:off x="2189101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sz="18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한류의 확산 요인</a:t>
                </a:r>
                <a:endParaRPr lang="en-US" altLang="ko-KR" sz="18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C30263F7-34AD-4E91-BFBC-F910BF1FC6D3}"/>
                  </a:ext>
                </a:extLst>
              </p:cNvPr>
              <p:cNvSpPr txBox="1"/>
              <p:nvPr/>
            </p:nvSpPr>
            <p:spPr>
              <a:xfrm>
                <a:off x="2226500" y="1298816"/>
                <a:ext cx="2003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한류의 강점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확산 요인</a:t>
                </a:r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xmlns="" id="{BF6B13E2-2CF1-423E-A8FD-282B5DF6DCD0}"/>
                </a:ext>
              </a:extLst>
            </p:cNvPr>
            <p:cNvCxnSpPr/>
            <p:nvPr/>
          </p:nvCxnSpPr>
          <p:spPr>
            <a:xfrm>
              <a:off x="1436908" y="1686282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2C6FB9CB-6660-405A-9F66-DAE3E15D7874}"/>
              </a:ext>
            </a:extLst>
          </p:cNvPr>
          <p:cNvGrpSpPr/>
          <p:nvPr/>
        </p:nvGrpSpPr>
        <p:grpSpPr>
          <a:xfrm>
            <a:off x="6180305" y="4495832"/>
            <a:ext cx="3084848" cy="921284"/>
            <a:chOff x="844186" y="2637230"/>
            <a:chExt cx="4565669" cy="92128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9B0C9AEB-320F-4C03-AFC2-F5BE50861578}"/>
                </a:ext>
              </a:extLst>
            </p:cNvPr>
            <p:cNvGrpSpPr/>
            <p:nvPr/>
          </p:nvGrpSpPr>
          <p:grpSpPr>
            <a:xfrm>
              <a:off x="844186" y="2637230"/>
              <a:ext cx="4565669" cy="921284"/>
              <a:chOff x="1103106" y="900752"/>
              <a:chExt cx="4565669" cy="92128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xmlns="" id="{B548DFF5-AC51-4469-BB26-9138B207F3A8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005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A727B431-0389-4132-8B5B-498578D7E66B}"/>
                  </a:ext>
                </a:extLst>
              </p:cNvPr>
              <p:cNvSpPr txBox="1"/>
              <p:nvPr/>
            </p:nvSpPr>
            <p:spPr>
              <a:xfrm>
                <a:off x="2177226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r>
                  <a:rPr lang="ko-KR" altLang="en-US" sz="18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한류의 지속화 방안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xmlns="" id="{89A997FD-A23A-4326-83CE-8DADCBA9D346}"/>
                  </a:ext>
                </a:extLst>
              </p:cNvPr>
              <p:cNvSpPr txBox="1"/>
              <p:nvPr/>
            </p:nvSpPr>
            <p:spPr>
              <a:xfrm>
                <a:off x="2214624" y="1298816"/>
                <a:ext cx="2003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xmlns="" id="{A9ED2615-99B6-443F-AA1E-D17BBCC4A2E0}"/>
                </a:ext>
              </a:extLst>
            </p:cNvPr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xmlns="" id="{805003C2-EF85-4B3A-8309-3853A576377F}"/>
              </a:ext>
            </a:extLst>
          </p:cNvPr>
          <p:cNvGrpSpPr/>
          <p:nvPr/>
        </p:nvGrpSpPr>
        <p:grpSpPr>
          <a:xfrm>
            <a:off x="3455169" y="4495832"/>
            <a:ext cx="3084848" cy="921284"/>
            <a:chOff x="844186" y="2637230"/>
            <a:chExt cx="4565669" cy="92128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xmlns="" id="{363E7F99-0B76-4802-8F2F-55FE1A558A8D}"/>
                </a:ext>
              </a:extLst>
            </p:cNvPr>
            <p:cNvGrpSpPr/>
            <p:nvPr/>
          </p:nvGrpSpPr>
          <p:grpSpPr>
            <a:xfrm>
              <a:off x="844186" y="2637230"/>
              <a:ext cx="4565669" cy="921284"/>
              <a:chOff x="1103106" y="900752"/>
              <a:chExt cx="4565669" cy="92128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xmlns="" id="{1ED761C0-91AA-478C-AB4F-D3AAAD21DCD6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004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="" id="{2B6AAD0B-1314-4747-B562-673B79D33167}"/>
                  </a:ext>
                </a:extLst>
              </p:cNvPr>
              <p:cNvSpPr txBox="1"/>
              <p:nvPr/>
            </p:nvSpPr>
            <p:spPr>
              <a:xfrm>
                <a:off x="2177226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r>
                  <a:rPr lang="ko-KR" altLang="en-US" sz="18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일본 내 한류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xmlns="" id="{0B844E8E-FE38-4AD9-B479-2CA49E130B4B}"/>
                  </a:ext>
                </a:extLst>
              </p:cNvPr>
              <p:cNvSpPr txBox="1"/>
              <p:nvPr/>
            </p:nvSpPr>
            <p:spPr>
              <a:xfrm>
                <a:off x="2214624" y="1298816"/>
                <a:ext cx="23096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신의 탑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사랑의 불시착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xmlns="" id="{1A7C8D72-54AD-425E-95DE-7F8F9788710C}"/>
                </a:ext>
              </a:extLst>
            </p:cNvPr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1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0888" y="2295144"/>
            <a:ext cx="2420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업데이트순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조회순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별점순으로</a:t>
            </a:r>
            <a:r>
              <a:rPr lang="ko-KR" altLang="en-US" dirty="0" smtClean="0"/>
              <a:t> 조회가능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1694361"/>
            <a:ext cx="5447837" cy="47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976" y="4718598"/>
            <a:ext cx="499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조회수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별점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댓글수</a:t>
            </a:r>
            <a:r>
              <a:rPr lang="ko-KR" altLang="en-US" dirty="0" smtClean="0"/>
              <a:t> 확인할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651752"/>
            <a:ext cx="5861304" cy="27560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48" y="1777944"/>
            <a:ext cx="4046656" cy="29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베스트도전에서 조회수 많은 기준으로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144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해와서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~~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1800" b="0" i="0" u="none" strike="noStrike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ㅇㅇㅇㅇ</a:t>
            </a: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5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842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영향으로 국내 컨텐츠 수출이 증가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종사자 수도 증가하는 추세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http://www.ohmynews.com/NWS_Web/View/at_pg.aspx?CNTN_CD=A0002642450&amp;CMPT_CD=P0010&amp;utm_source=naver&amp;utm_medium=newsearch&amp;utm_campaign=naver_news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3CCFD552-7D3B-4336-BAE0-4B3CF4A1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166937"/>
            <a:ext cx="3916644" cy="27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3A4701FB-394D-4230-A1AD-0E0C369B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43" y="2166937"/>
            <a:ext cx="3916645" cy="27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52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유튜브 조회수 또한 증가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B00D12A4-BC64-4ADD-81D6-BD549C02D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030164"/>
            <a:ext cx="7851609" cy="46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535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아리따-돋움(TTF)-Light" pitchFamily="18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1"/>
              </a:solidFill>
              <a:effectLst/>
            </a:endParaRPr>
          </a:p>
          <a:p>
            <a:r>
              <a:rPr lang="ko-KR" altLang="en-US" sz="2000" b="0" dirty="0">
                <a:solidFill>
                  <a:schemeClr val="bg1"/>
                </a:solidFill>
                <a:effectLst/>
              </a:rPr>
              <a:t/>
            </a:r>
            <a:br>
              <a:rPr lang="ko-KR" altLang="en-US" sz="2000" b="0" dirty="0">
                <a:solidFill>
                  <a:schemeClr val="bg1"/>
                </a:solidFill>
                <a:effectLst/>
              </a:rPr>
            </a:br>
            <a:r>
              <a:rPr lang="ko-KR" altLang="en-US" sz="2000" b="0" dirty="0">
                <a:solidFill>
                  <a:schemeClr val="bg1"/>
                </a:solidFill>
                <a:effectLst/>
              </a:rPr>
              <a:t/>
            </a:r>
            <a:br>
              <a:rPr lang="ko-KR" altLang="en-US" sz="2000" b="0" dirty="0">
                <a:solidFill>
                  <a:schemeClr val="bg1"/>
                </a:solidFill>
                <a:effectLst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아리따-돋움(TTF)-Light" pitchFamily="18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226CB42-560D-4118-9D33-A55840A5D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83" y="4142788"/>
            <a:ext cx="4678946" cy="27233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90D67F0-57F1-4699-AC2D-1E924906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69" y="1265209"/>
            <a:ext cx="6593579" cy="28970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5111DC7-879E-4FFD-A5C2-52B90205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32" y="3701539"/>
            <a:ext cx="4479235" cy="3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05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F748BAC-93F5-4889-A521-4D615E10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030165"/>
            <a:ext cx="7851609" cy="46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556147"/>
            <a:ext cx="7851609" cy="441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수출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(2005 ~ 2010)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콘텐츠 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9834794-CFFE-4733-B011-3F9AF7E94128}"/>
              </a:ext>
            </a:extLst>
          </p:cNvPr>
          <p:cNvSpPr/>
          <p:nvPr/>
        </p:nvSpPr>
        <p:spPr>
          <a:xfrm>
            <a:off x="5751443" y="3621209"/>
            <a:ext cx="72887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A6363BD-C96D-446E-A9B6-B533C9CD7306}"/>
              </a:ext>
            </a:extLst>
          </p:cNvPr>
          <p:cNvSpPr/>
          <p:nvPr/>
        </p:nvSpPr>
        <p:spPr>
          <a:xfrm>
            <a:off x="5751443" y="3324557"/>
            <a:ext cx="728870" cy="291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739DEB28-5BA1-49B0-8C0A-7C18D55F188B}"/>
              </a:ext>
            </a:extLst>
          </p:cNvPr>
          <p:cNvSpPr/>
          <p:nvPr/>
        </p:nvSpPr>
        <p:spPr>
          <a:xfrm>
            <a:off x="5751443" y="4502862"/>
            <a:ext cx="728870" cy="291548"/>
          </a:xfrm>
          <a:prstGeom prst="rect">
            <a:avLst/>
          </a:prstGeom>
          <a:noFill/>
          <a:ln w="38100">
            <a:solidFill>
              <a:srgbClr val="32E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144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BE93CCB4-6A83-4857-9D7E-05FD89FC5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019114"/>
            <a:ext cx="7851609" cy="468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41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수출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(2011 ~ 2015)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콘텐츠 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4F9D2CF-1C59-4A57-B822-DF50025203CC}"/>
              </a:ext>
            </a:extLst>
          </p:cNvPr>
          <p:cNvSpPr/>
          <p:nvPr/>
        </p:nvSpPr>
        <p:spPr>
          <a:xfrm>
            <a:off x="5453632" y="3746483"/>
            <a:ext cx="72887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C6BE860F-B8CA-44D6-B09B-5C2F30EAD16C}"/>
              </a:ext>
            </a:extLst>
          </p:cNvPr>
          <p:cNvSpPr/>
          <p:nvPr/>
        </p:nvSpPr>
        <p:spPr>
          <a:xfrm>
            <a:off x="5453632" y="3431189"/>
            <a:ext cx="728870" cy="291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F81110E-B1F8-4483-BD2E-3250D10EB2E3}"/>
              </a:ext>
            </a:extLst>
          </p:cNvPr>
          <p:cNvSpPr/>
          <p:nvPr/>
        </p:nvSpPr>
        <p:spPr>
          <a:xfrm>
            <a:off x="5453632" y="4716828"/>
            <a:ext cx="728870" cy="291548"/>
          </a:xfrm>
          <a:prstGeom prst="rect">
            <a:avLst/>
          </a:prstGeom>
          <a:noFill/>
          <a:ln w="38100">
            <a:solidFill>
              <a:srgbClr val="32E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48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13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콘텐츠 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9ADF4EC-CFCD-4ABC-ACDE-D1E34656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22" y="1556149"/>
            <a:ext cx="3888067" cy="47948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5D3A6487-1D62-4200-A785-0C52C411D61E}"/>
              </a:ext>
            </a:extLst>
          </p:cNvPr>
          <p:cNvSpPr/>
          <p:nvPr/>
        </p:nvSpPr>
        <p:spPr>
          <a:xfrm>
            <a:off x="6546332" y="3418838"/>
            <a:ext cx="954588" cy="248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92B18712-5311-4041-91B6-8F6015EEB3D9}"/>
              </a:ext>
            </a:extLst>
          </p:cNvPr>
          <p:cNvSpPr/>
          <p:nvPr/>
        </p:nvSpPr>
        <p:spPr>
          <a:xfrm>
            <a:off x="6546332" y="4280195"/>
            <a:ext cx="954588" cy="248921"/>
          </a:xfrm>
          <a:prstGeom prst="rect">
            <a:avLst/>
          </a:prstGeom>
          <a:noFill/>
          <a:ln w="38100">
            <a:solidFill>
              <a:srgbClr val="32E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16962415-7295-4EC6-B080-DE904FADAAA4}"/>
              </a:ext>
            </a:extLst>
          </p:cNvPr>
          <p:cNvSpPr/>
          <p:nvPr/>
        </p:nvSpPr>
        <p:spPr>
          <a:xfrm>
            <a:off x="6546332" y="3127330"/>
            <a:ext cx="954588" cy="24892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1" y="1556147"/>
            <a:ext cx="4085880" cy="4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0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en-US" altLang="ko-KR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WEBTOON)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7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905" y="173995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확산 요인</a:t>
            </a:r>
            <a:endParaRPr lang="en-US" altLang="ko-KR" sz="3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12112" y="326570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3429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0629" y="339103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확산 요인</a:t>
            </a:r>
            <a:endParaRPr lang="en-US" altLang="ko-KR" sz="3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12112" y="326570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46FD39-393C-4101-80B4-AF329E871369}"/>
              </a:ext>
            </a:extLst>
          </p:cNvPr>
          <p:cNvSpPr txBox="1"/>
          <p:nvPr/>
        </p:nvSpPr>
        <p:spPr>
          <a:xfrm>
            <a:off x="596347" y="1603640"/>
            <a:ext cx="7851609" cy="614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대중문화 자체의 강점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국가들에 비해 한국의 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TV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대중음악이 상대적으로 높은 수준      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                         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스토리식 구성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한국에서 질 좋은 콘텐츠들이 많이 생산되고 있다</a:t>
            </a: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http://s-space.snu.ac.kr/bitstream/10371/79577/1/14.1.123.pdf</a:t>
            </a:r>
            <a:endParaRPr lang="en-US" altLang="ko-KR" sz="1000" b="0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84E4675-92FC-4FE7-A6B7-5BDAC42A255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강점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3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0629" y="339103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확산 요인</a:t>
            </a:r>
            <a:endParaRPr lang="en-US" altLang="ko-KR" sz="3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12112" y="326570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46FD39-393C-4101-80B4-AF329E871369}"/>
              </a:ext>
            </a:extLst>
          </p:cNvPr>
          <p:cNvSpPr txBox="1"/>
          <p:nvPr/>
        </p:nvSpPr>
        <p:spPr>
          <a:xfrm>
            <a:off x="596347" y="1603640"/>
            <a:ext cx="785160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유사한 인종이나 공통의 한자 문화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유교 전통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대중문화 스타들의 친숙한 외모와 행동 방식도 한국 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TV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드라마나 영화 등을 좋아하게 만든 중요한 요소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 산업의 세계화 경향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동아시아 지역을 중심으로 문화 산업 분야의 교류와 교역이 활발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http://www.asiacenews.com/news/articleView.html?idxno=5974</a:t>
            </a:r>
            <a:endParaRPr lang="en-US" altLang="ko-KR" sz="1000" b="0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84E4675-92FC-4FE7-A6B7-5BDAC42A255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확산 요인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003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3" y="340218"/>
            <a:ext cx="440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1" y="1356378"/>
            <a:ext cx="85248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6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4" y="340218"/>
            <a:ext cx="436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7ACB41B-4060-4BB9-860E-100966E21681}"/>
              </a:ext>
            </a:extLst>
          </p:cNvPr>
          <p:cNvSpPr txBox="1"/>
          <p:nvPr/>
        </p:nvSpPr>
        <p:spPr>
          <a:xfrm>
            <a:off x="596347" y="1603640"/>
            <a:ext cx="8023951" cy="136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대비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외국인이 생각하는 한국 이미지는 큰 차이가 없음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한국인이 생각하는 한국의 이미지는 약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55%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약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65%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긍정적으로 평가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063F5B-71AA-40EC-9DB0-4BA9E7B10206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한국인과 외국인의 한국 이미지 평가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077080A3-3BB7-4268-BD27-C85E315A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6" y="2608772"/>
            <a:ext cx="7851609" cy="394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7CD0DF70-27FA-4AAE-8DDC-BE30D57AE007}"/>
              </a:ext>
            </a:extLst>
          </p:cNvPr>
          <p:cNvCxnSpPr>
            <a:cxnSpLocks/>
          </p:cNvCxnSpPr>
          <p:nvPr/>
        </p:nvCxnSpPr>
        <p:spPr>
          <a:xfrm flipV="1">
            <a:off x="5406887" y="3246783"/>
            <a:ext cx="0" cy="25709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4D2AE20B-981E-419E-8FC7-7CE95A1F7868}"/>
              </a:ext>
            </a:extLst>
          </p:cNvPr>
          <p:cNvCxnSpPr>
            <a:cxnSpLocks/>
          </p:cNvCxnSpPr>
          <p:nvPr/>
        </p:nvCxnSpPr>
        <p:spPr>
          <a:xfrm flipV="1">
            <a:off x="6062869" y="3246783"/>
            <a:ext cx="0" cy="25709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xmlns="" id="{D56BD341-66C6-4C29-9652-E694E343BB33}"/>
              </a:ext>
            </a:extLst>
          </p:cNvPr>
          <p:cNvSpPr/>
          <p:nvPr/>
        </p:nvSpPr>
        <p:spPr>
          <a:xfrm>
            <a:off x="5456584" y="4388491"/>
            <a:ext cx="556588" cy="287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69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3E244502-E0E4-497F-BD36-F4D197BDF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5" y="2608772"/>
            <a:ext cx="7851609" cy="394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3" y="340218"/>
            <a:ext cx="450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7ACB41B-4060-4BB9-860E-100966E21681}"/>
              </a:ext>
            </a:extLst>
          </p:cNvPr>
          <p:cNvSpPr txBox="1"/>
          <p:nvPr/>
        </p:nvSpPr>
        <p:spPr>
          <a:xfrm>
            <a:off x="596347" y="1603640"/>
            <a:ext cx="7851609" cy="534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외국인들은 한국의 대중문화를 국가이미지 판단 요인에 중요요소로 인식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대중문화의 경우 긍정응답이 약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38%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매우 긍정적인 인식을 가지고 있음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https://www.mk.co.kr/news/culture/view/2020/02/113398/</a:t>
            </a: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063F5B-71AA-40EC-9DB0-4BA9E7B10206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외국인이 보는 한국의 국가이미지 영향 요인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881CB1B-AFF5-41E0-8B63-E41E9CC8BDF0}"/>
              </a:ext>
            </a:extLst>
          </p:cNvPr>
          <p:cNvSpPr/>
          <p:nvPr/>
        </p:nvSpPr>
        <p:spPr>
          <a:xfrm>
            <a:off x="696044" y="2915478"/>
            <a:ext cx="655678" cy="30347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2B3A0D90-515E-462D-8222-A4CA5E029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2" y="2608772"/>
            <a:ext cx="7851609" cy="394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4" y="340218"/>
            <a:ext cx="441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7ACB41B-4060-4BB9-860E-100966E21681}"/>
              </a:ext>
            </a:extLst>
          </p:cNvPr>
          <p:cNvSpPr txBox="1"/>
          <p:nvPr/>
        </p:nvSpPr>
        <p:spPr>
          <a:xfrm>
            <a:off x="596347" y="1603640"/>
            <a:ext cx="7851609" cy="5457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구글 트렌드에서의 韓 流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おすすめ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추천 한류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검색 결과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증가하던 추세에 수출규제로 하락 후 다시 증가함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https://trends.google.co.kr/trends/explore?q=%E9%9F%93%20%E6%B5%81%20%E3%81%8A%E3%81%99%E3%81%99%E3%82%81&amp;date=all&amp;geo=JP</a:t>
            </a: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8063F5B-71AA-40EC-9DB0-4BA9E7B10206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한류에 대한 관심도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EADDEEF-E27B-44E3-9FD8-2840DC1A936A}"/>
              </a:ext>
            </a:extLst>
          </p:cNvPr>
          <p:cNvSpPr/>
          <p:nvPr/>
        </p:nvSpPr>
        <p:spPr>
          <a:xfrm>
            <a:off x="7506393" y="3975652"/>
            <a:ext cx="806334" cy="1918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5729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905" y="173995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8741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493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최근 일본은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"K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웹툰에 빠진 ‘만화의 나라’ 일본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이라는 표현이 생길 정도로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웹툰에 대한 반응이 뜨겁다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b="0" i="0" u="sng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https://news.joins.com/article/23757841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xmlns="" id="{417C5D11-D1CE-4F3A-A3C1-72F2E6CA1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94" y="2265075"/>
            <a:ext cx="4001970" cy="423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xmlns="" id="{E682AF25-67B3-4CD6-A18F-3B64F30C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44" y="2265074"/>
            <a:ext cx="3600450" cy="397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429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K-POP, K-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 등이 일본 내에서 다시금 인기를 끌며 한국에서 제작한 콘텐츠에 대한 수요도 점차 증가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가장 인기 있는 한국 제품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복수 응답 허용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 웹툰을 포함한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산업은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37.6%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K-POP(47.1%),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요리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(41.8%)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이어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위를 차지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일본 애플스토어에서 가장 많은 다운로드 횟수를 기록한 웹툰 무료 앱 중 나란히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1, 2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위를 한국 네이버의 일본 자회사 라인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(LINE)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카카오의 현지법인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카카오재팬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(KAKAO Japan)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차지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웹툰이 활성화 된 배경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36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800" b="0" i="0" u="none" strike="noStrike" dirty="0" smtClean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1800" b="0" i="0" u="none" strike="noStrike" dirty="0" err="1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웹툰은</a:t>
            </a:r>
            <a:r>
              <a:rPr lang="ko-KR" altLang="en-US" sz="1800" b="0" i="0" u="none" strike="noStrike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인터넷을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뜻하는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(web)’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만화를 의미하는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만화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(cartoon)’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합쳐져 만들어진 신조어다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웹툰은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플래시로 제작된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웹애니메이션을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뜻하는 용어로 사용되기도 했고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웹에서 형성된 모든 만화 형식을 대표하는 용어로 쓰이기도 했지만</a:t>
            </a:r>
            <a:r>
              <a:rPr lang="en-US" altLang="ko-KR" sz="1800" b="0" i="0" u="none" strike="noStrike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현재는 웹사이트에서 게재된 세로로 긴 이미지 파일 형식의 만화를 뜻하는 용어로 쓰이고 있다</a:t>
            </a:r>
            <a:r>
              <a:rPr lang="en-US" altLang="ko-KR" sz="1800" b="0" i="0" u="none" strike="noStrike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웹툰이란</a:t>
            </a:r>
            <a:r>
              <a:rPr lang="en-US" altLang="ko-KR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?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5141343"/>
            <a:ext cx="1303155" cy="11958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03" y="5153476"/>
            <a:ext cx="1626348" cy="1183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592" y="4867566"/>
            <a:ext cx="1064895" cy="14696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961" y="4546479"/>
            <a:ext cx="14954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xmlns="" id="{01D7E706-6F04-4A8A-8C52-B66C50558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3080968"/>
            <a:ext cx="7851609" cy="342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넘기는 방식 또한 일본 만화와 같이 설정 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기다리면 무료’ 서비스 제공 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만화에 대한 흥미도를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높일 수 있도록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전략적 마케팅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웹툰이 활성화 된 배경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970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주인공 소년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밤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소녀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라헬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찾아 탑에 오르는 내용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</a:t>
            </a:r>
            <a:r>
              <a:rPr lang="ja-JP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の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塔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7673333-2B3D-4C19-AF77-AD478EF5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76" y="2265074"/>
            <a:ext cx="7130905" cy="40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6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일본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神之塔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구글 트렌드 검색 결과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https://trends.google.co.kr/trends/explore?q=%E7%A5%9E%20%E4%B9%8B%20%E5%A1%94&amp;date=all&amp;geo=JP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神之塔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xmlns="" id="{E627E957-E6FB-4329-B78C-3421938C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6" y="4315230"/>
            <a:ext cx="7851610" cy="228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xmlns="" id="{5CF1B0A9-C27C-4506-9C74-A071C65A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6" y="1960163"/>
            <a:ext cx="7851610" cy="228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E94C393-8DC4-4045-B1F8-9B9A0B36BAA3}"/>
              </a:ext>
            </a:extLst>
          </p:cNvPr>
          <p:cNvSpPr/>
          <p:nvPr/>
        </p:nvSpPr>
        <p:spPr>
          <a:xfrm>
            <a:off x="2464904" y="4943061"/>
            <a:ext cx="1762539" cy="4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i="0" u="none" strike="noStrike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神之塔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C4A14AAC-853A-4658-9B2D-EE920166C9F8}"/>
              </a:ext>
            </a:extLst>
          </p:cNvPr>
          <p:cNvSpPr/>
          <p:nvPr/>
        </p:nvSpPr>
        <p:spPr>
          <a:xfrm>
            <a:off x="2464903" y="2564476"/>
            <a:ext cx="1762539" cy="4505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1736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시스템으로는 만날 수 없었던 것들과 조우하게 만드는 ‘문화의 확장’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웹툰의 한류 바람이 갈수록 거세지는 상황에서 이제는 미개척 시장으로 까지 진출이 확대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북미 시장은 물론 글로벌 시장으로 널리 진출시키는 데 큰 원동력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http://www.korea.kr/news/policyNewsView.do?newsId=148817480</a:t>
            </a: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</a:t>
            </a:r>
            <a:r>
              <a:rPr lang="en-US" altLang="ko-KR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웹툰의 효과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xmlns="" id="{931EBCB0-F635-4488-9244-D37CFD4D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3515881"/>
            <a:ext cx="7851608" cy="23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751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재벌가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상속녀와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북한 장교의 사랑을 그린 드라마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사랑의 불시착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302BE208-1B1E-4B5C-B7FB-07B8B8F8B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5" y="2265075"/>
            <a:ext cx="7130905" cy="423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056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겨울연가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대히트 이후 일본 열도를 강타한 한국 대중문화 열풍을 일본에서는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세대 한류 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한드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중장년층도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주목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사랑의 불시착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계기로 중년들 사이에서도 시청자가 속출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예전엔 전혀 그렇지 않던 남성들도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한드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보기 시작했다는 것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</p:spTree>
    <p:extLst>
      <p:ext uri="{BB962C8B-B14F-4D97-AF65-F5344CB8AC3E}">
        <p14:creationId xmlns:p14="http://schemas.microsoft.com/office/powerpoint/2010/main" val="3306172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공영방송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NHK, 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사랑의 불시착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인기를 주제로 한 특집 방송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81B5A2FB-93D7-4D1C-A771-CBB15547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5" y="2265074"/>
            <a:ext cx="7130904" cy="423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194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愛</a:t>
            </a:r>
            <a:r>
              <a:rPr lang="ja-JP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不時着이 현재 일본 내 한류를 리드하는 최고 인기의 드라마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56" y="2126860"/>
            <a:ext cx="7202059" cy="42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6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사랑의 불시착 관련 인식도 조사 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A638A84-7B05-4E48-BD49-EFD13E5357DB}"/>
              </a:ext>
            </a:extLst>
          </p:cNvPr>
          <p:cNvSpPr txBox="1"/>
          <p:nvPr/>
        </p:nvSpPr>
        <p:spPr>
          <a:xfrm rot="19801775">
            <a:off x="2544361" y="3225858"/>
            <a:ext cx="4052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추가 예정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1259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0629" y="1712663"/>
            <a:ext cx="419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68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규모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2050" name="Picture 2" descr="02데이터 수집 : 웹 크롤링&#10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21087" r="5876" b="8576"/>
          <a:stretch/>
        </p:blipFill>
        <p:spPr bwMode="auto">
          <a:xfrm>
            <a:off x="596347" y="1694361"/>
            <a:ext cx="7851609" cy="427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58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282" y="353866"/>
            <a:ext cx="453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803E786-7914-44A4-A77B-C7EBF545F9DE}"/>
              </a:ext>
            </a:extLst>
          </p:cNvPr>
          <p:cNvSpPr txBox="1"/>
          <p:nvPr/>
        </p:nvSpPr>
        <p:spPr>
          <a:xfrm>
            <a:off x="596347" y="1603640"/>
            <a:ext cx="7851609" cy="439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 교류에 대한 국내의 인식의 폭을 넓히는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것이 중요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국내에서 보도되고 있는 한류 관련 기사들은 우월감이나 상품 마케팅의 기회로만 생각하는 시각을 보이는데 이는 상대국의 반발감만 키울 우려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한류를 문화 교류를 통한 상호 이해의 폭을 넓히는 계기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더불어’ 성장하는 아시아 문화 공동체에 대한 의식 확립과 함께 이를 뒷받침 할 수 있는 정책적 지원이 이루어져야 할 것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31A8273-D112-49B1-83A2-7257B60B500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 교류에 대한 인식 확산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53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281" y="353866"/>
            <a:ext cx="422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803E786-7914-44A4-A77B-C7EBF545F9DE}"/>
              </a:ext>
            </a:extLst>
          </p:cNvPr>
          <p:cNvSpPr txBox="1"/>
          <p:nvPr/>
        </p:nvSpPr>
        <p:spPr>
          <a:xfrm>
            <a:off x="596347" y="1603640"/>
            <a:ext cx="785160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시장에 대한 문화적특성을 고려한 체계적인 시장 조사가 필요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각국의 미디어 보급 수준을 고려해 소비자들이 접근하기 쉬운 매체가 무엇인지를 판단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현지의 소비자들에게 어떠한 방법으로 어떠한 엔터테인먼트 요소들을 제공해야 할 것인가에 대한 기초적인 환경조사가 필요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31A8273-D112-49B1-83A2-7257B60B500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문화적 특성을 고려한 시장 조사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5927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281" y="353866"/>
            <a:ext cx="429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803E786-7914-44A4-A77B-C7EBF545F9DE}"/>
              </a:ext>
            </a:extLst>
          </p:cNvPr>
          <p:cNvSpPr txBox="1"/>
          <p:nvPr/>
        </p:nvSpPr>
        <p:spPr>
          <a:xfrm>
            <a:off x="596347" y="1603640"/>
            <a:ext cx="7851609" cy="425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한류’를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무형의 자산으로 인식하고 이를 육성하고 관리하려는 자세가 필요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관리하지 않으면 그 가치가 소멸되고 말기 때문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한국이 아시아 대중문화의 생산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유통의 허브가 될 수 있도록 정부 당국의 정책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제도적 지원이 뒤따라야 할 것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31A8273-D112-49B1-83A2-7257B60B500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 자산에 대한 체계적인 관리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359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6005" y="2418293"/>
            <a:ext cx="4151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400" b="1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21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성장배경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ED33A8EA-34F9-48BB-83CA-ED056A246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29" y="1904314"/>
            <a:ext cx="4365237" cy="34095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F6DFDE35-A90E-4C5D-AC9B-021EACCF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1" y="1973324"/>
            <a:ext cx="4366578" cy="3814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79583046-F988-47A9-862C-B97470790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29" y="5336457"/>
            <a:ext cx="4476750" cy="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1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성장배경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2EDF96A6-B0CF-4052-BD6A-F2056530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7" y="1556147"/>
            <a:ext cx="4941811" cy="4952435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5728D287-CED7-4AD7-8D64-C51F7B744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18" y="1387137"/>
            <a:ext cx="4186111" cy="51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성장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1" y="1556147"/>
            <a:ext cx="8793259" cy="4887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93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시장확장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3" name="그림 12" descr="사진, 스크린샷, 다른, 많은이(가) 표시된 사진&#10;&#10;자동 생성된 설명">
            <a:extLst>
              <a:ext uri="{FF2B5EF4-FFF2-40B4-BE49-F238E27FC236}">
                <a16:creationId xmlns:a16="http://schemas.microsoft.com/office/drawing/2014/main" xmlns="" id="{76C013D0-4C60-4BC0-9A68-8FBC98CC4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5" y="1633304"/>
            <a:ext cx="4853325" cy="39258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D0705786-A5E2-4A2F-BCAF-12A39314F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49" y="2170183"/>
            <a:ext cx="3250427" cy="31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4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오늘의PPT색상테마064_예쁜마린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9FD7BF"/>
      </a:accent1>
      <a:accent2>
        <a:srgbClr val="52B49B"/>
      </a:accent2>
      <a:accent3>
        <a:srgbClr val="43A49D"/>
      </a:accent3>
      <a:accent4>
        <a:srgbClr val="808684"/>
      </a:accent4>
      <a:accent5>
        <a:srgbClr val="94B4B3"/>
      </a:accent5>
      <a:accent6>
        <a:srgbClr val="AEB2B1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2332</TotalTime>
  <Words>1172</Words>
  <Application>Microsoft Office PowerPoint</Application>
  <PresentationFormat>화면 슬라이드 쇼(4:3)</PresentationFormat>
  <Paragraphs>464</Paragraphs>
  <Slides>53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나눔바른고딕</vt:lpstr>
      <vt:lpstr>Arial</vt:lpstr>
      <vt:lpstr>나눔바른고딕 UltraLight</vt:lpstr>
      <vt:lpstr>맑은 고딕</vt:lpstr>
      <vt:lpstr>Ebrima</vt:lpstr>
      <vt:lpstr>아리따-돋움(TTF)-Light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Microsoft 계정</cp:lastModifiedBy>
  <cp:revision>189</cp:revision>
  <dcterms:created xsi:type="dcterms:W3CDTF">2015-01-21T11:35:38Z</dcterms:created>
  <dcterms:modified xsi:type="dcterms:W3CDTF">2021-04-28T11:50:56Z</dcterms:modified>
</cp:coreProperties>
</file>